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260" r:id="rId3"/>
    <p:sldId id="287" r:id="rId4"/>
    <p:sldId id="311" r:id="rId5"/>
    <p:sldId id="310" r:id="rId6"/>
    <p:sldId id="297" r:id="rId7"/>
    <p:sldId id="298" r:id="rId8"/>
    <p:sldId id="309" r:id="rId9"/>
    <p:sldId id="300" r:id="rId10"/>
    <p:sldId id="302" r:id="rId11"/>
    <p:sldId id="317" r:id="rId12"/>
    <p:sldId id="306" r:id="rId13"/>
    <p:sldId id="266" r:id="rId14"/>
    <p:sldId id="312" r:id="rId15"/>
    <p:sldId id="308" r:id="rId16"/>
    <p:sldId id="314" r:id="rId17"/>
    <p:sldId id="313" r:id="rId18"/>
    <p:sldId id="289" r:id="rId19"/>
    <p:sldId id="316" r:id="rId20"/>
    <p:sldId id="315" r:id="rId21"/>
  </p:sldIdLst>
  <p:sldSz cx="9144000" cy="5121275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32" autoAdjust="0"/>
  </p:normalViewPr>
  <p:slideViewPr>
    <p:cSldViewPr>
      <p:cViewPr>
        <p:scale>
          <a:sx n="100" d="100"/>
          <a:sy n="100" d="100"/>
        </p:scale>
        <p:origin x="-210" y="-1332"/>
      </p:cViewPr>
      <p:guideLst>
        <p:guide orient="horz" pos="16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624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4CB8A-0FEA-481C-AFAC-48419BA4DCFC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A602-CAC3-49B3-9994-E600EC22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14A786A-520C-456C-8416-F944EBA79614}" type="datetimeFigureOut">
              <a:rPr lang="en-US" smtClean="0"/>
              <a:pPr/>
              <a:t>9/6/2009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19138"/>
            <a:ext cx="64262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178D82D-78AF-4FF8-A840-71B4F3EA3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D82D-78AF-4FF8-A840-71B4F3EA33B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0915"/>
            <a:ext cx="7772400" cy="1097755"/>
          </a:xfrm>
        </p:spPr>
        <p:txBody>
          <a:bodyPr/>
          <a:lstStyle>
            <a:lvl1pPr algn="ctr"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2056"/>
            <a:ext cx="6400800" cy="130877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089"/>
            <a:ext cx="2057400" cy="4369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089"/>
            <a:ext cx="6019800" cy="4369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90894"/>
            <a:ext cx="7772400" cy="10171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0615"/>
            <a:ext cx="7772400" cy="11202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4964"/>
            <a:ext cx="4038600" cy="3379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4964"/>
            <a:ext cx="4038600" cy="33798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6360"/>
            <a:ext cx="4040188" cy="4777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4108"/>
            <a:ext cx="4040188" cy="2950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6360"/>
            <a:ext cx="4041775" cy="4777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24108"/>
            <a:ext cx="4041775" cy="2950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67352"/>
            <a:ext cx="3008313" cy="11380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7352"/>
            <a:ext cx="5111750" cy="3607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05413"/>
            <a:ext cx="3008313" cy="24693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84892"/>
            <a:ext cx="5486400" cy="4232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0448"/>
            <a:ext cx="5486400" cy="261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08109"/>
            <a:ext cx="5486400" cy="601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46664"/>
            <a:ext cx="2133600" cy="272660"/>
          </a:xfrm>
          <a:prstGeom prst="rect">
            <a:avLst/>
          </a:prstGeom>
        </p:spPr>
        <p:txBody>
          <a:bodyPr/>
          <a:lstStyle/>
          <a:p>
            <a:fld id="{22F513D9-3C0F-4E49-B943-0114E7668787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46664"/>
            <a:ext cx="2895600" cy="27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798825"/>
            <a:ext cx="2133600" cy="272660"/>
          </a:xfrm>
          <a:prstGeom prst="rect">
            <a:avLst/>
          </a:prstGeom>
        </p:spPr>
        <p:txBody>
          <a:bodyPr/>
          <a:lstStyle/>
          <a:p>
            <a:fld id="{64AADC6E-799F-124F-86FC-644463A7E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21275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6623"/>
            <a:ext cx="5740400" cy="497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66" y="967352"/>
            <a:ext cx="8843434" cy="369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47466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8D7E-7464-1D4B-9101-B9262F0B4A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kern="1200" cap="none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Palantir Seeing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56624"/>
            <a:ext cx="5448300" cy="3698699"/>
          </a:xfrm>
        </p:spPr>
        <p:txBody>
          <a:bodyPr>
            <a:noAutofit/>
          </a:bodyPr>
          <a:lstStyle/>
          <a:p>
            <a:r>
              <a:rPr lang="en-US" sz="1600" dirty="0" smtClean="0"/>
              <a:t>Used by individuals of great power to communicate over long distances</a:t>
            </a:r>
          </a:p>
          <a:p>
            <a:endParaRPr lang="en-US" sz="1100" dirty="0" smtClean="0"/>
          </a:p>
          <a:p>
            <a:r>
              <a:rPr lang="en-US" sz="1600" dirty="0" smtClean="0"/>
              <a:t>Created during the First Age by the Elves of </a:t>
            </a:r>
            <a:r>
              <a:rPr lang="en-US" sz="1600" dirty="0" err="1" smtClean="0"/>
              <a:t>Valinor</a:t>
            </a:r>
            <a:endParaRPr lang="en-US" sz="1600" dirty="0" smtClean="0"/>
          </a:p>
          <a:p>
            <a:endParaRPr lang="en-US" sz="1100" dirty="0" smtClean="0"/>
          </a:p>
          <a:p>
            <a:r>
              <a:rPr lang="en-US" sz="1600" dirty="0" smtClean="0"/>
              <a:t>Reveals anything except darkness and shadow</a:t>
            </a:r>
          </a:p>
          <a:p>
            <a:endParaRPr lang="en-US" sz="1100" dirty="0" smtClean="0"/>
          </a:p>
          <a:p>
            <a:r>
              <a:rPr lang="en-US" sz="1600" dirty="0" smtClean="0"/>
              <a:t>Comes in various sizes— from a foot in height to filling a chamber</a:t>
            </a:r>
          </a:p>
          <a:p>
            <a:endParaRPr lang="en-US" sz="1100" dirty="0" smtClean="0"/>
          </a:p>
          <a:p>
            <a:r>
              <a:rPr lang="en-US" sz="1600" dirty="0" smtClean="0"/>
              <a:t>Lies beyond the skill of most wizards to create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06" y="1417637"/>
            <a:ext cx="2602894" cy="243839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urpillars-slide2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60437"/>
            <a:ext cx="8839200" cy="369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Discovery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Management</a:t>
            </a:r>
          </a:p>
        </p:txBody>
      </p:sp>
      <p:pic>
        <p:nvPicPr>
          <p:cNvPr id="12291" name="Content Placeholder 3" descr="fourpillars-slide3b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5" b="-5"/>
          <a:stretch>
            <a:fillRect/>
          </a:stretch>
        </p:blipFill>
        <p:spPr/>
      </p:pic>
      <p:pic>
        <p:nvPicPr>
          <p:cNvPr id="4" name="Content Placeholder 3" descr="fourpillars-slide4b-01.jpg"/>
          <p:cNvPicPr>
            <a:picLocks noChangeAspect="1"/>
          </p:cNvPicPr>
          <p:nvPr/>
        </p:nvPicPr>
        <p:blipFill>
          <a:blip r:embed="rId3" cstate="print"/>
          <a:srcRect t="-5" b="-5"/>
          <a:stretch>
            <a:fillRect/>
          </a:stretch>
        </p:blipFill>
        <p:spPr>
          <a:xfrm>
            <a:off x="148166" y="960437"/>
            <a:ext cx="8843434" cy="3698699"/>
          </a:xfrm>
          <a:prstGeom prst="rect">
            <a:avLst/>
          </a:prstGeom>
        </p:spPr>
      </p:pic>
      <p:pic>
        <p:nvPicPr>
          <p:cNvPr id="5" name="Content Placeholder 3" descr="fourpillars-slide5b-01.jpg"/>
          <p:cNvPicPr>
            <a:picLocks noChangeAspect="1"/>
          </p:cNvPicPr>
          <p:nvPr/>
        </p:nvPicPr>
        <p:blipFill>
          <a:blip r:embed="rId4" cstate="print"/>
          <a:srcRect t="-5" b="-5"/>
          <a:stretch>
            <a:fillRect/>
          </a:stretch>
        </p:blipFill>
        <p:spPr>
          <a:xfrm>
            <a:off x="152400" y="960437"/>
            <a:ext cx="8843434" cy="3698699"/>
          </a:xfrm>
          <a:prstGeom prst="rect">
            <a:avLst/>
          </a:prstGeom>
        </p:spPr>
      </p:pic>
      <p:pic>
        <p:nvPicPr>
          <p:cNvPr id="6" name="Content Placeholder 3" descr="fourpillars-slide6b-01.jpg"/>
          <p:cNvPicPr>
            <a:picLocks noChangeAspect="1"/>
          </p:cNvPicPr>
          <p:nvPr/>
        </p:nvPicPr>
        <p:blipFill>
          <a:blip r:embed="rId5" cstate="print"/>
          <a:srcRect t="-5" b="-5"/>
          <a:stretch>
            <a:fillRect/>
          </a:stretch>
        </p:blipFill>
        <p:spPr>
          <a:xfrm>
            <a:off x="152400" y="960437"/>
            <a:ext cx="8843434" cy="369869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</a:p>
        </p:txBody>
      </p:sp>
      <p:pic>
        <p:nvPicPr>
          <p:cNvPr id="16387" name="Content Placeholder 3" descr="fourpillars-slide7b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5" b="-5"/>
          <a:stretch>
            <a:fillRect/>
          </a:stretch>
        </p:blipFill>
        <p:spPr/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8712200" cy="497762"/>
          </a:xfrm>
        </p:spPr>
        <p:txBody>
          <a:bodyPr/>
          <a:lstStyle/>
          <a:p>
            <a:pPr algn="l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The Platform in IC/Defense</a:t>
            </a:r>
          </a:p>
          <a:p>
            <a:pPr lvl="1"/>
            <a:r>
              <a:rPr lang="en-US" dirty="0" smtClean="0"/>
              <a:t>Regulation, Oversight, Transparency</a:t>
            </a:r>
          </a:p>
          <a:p>
            <a:pPr lvl="1"/>
            <a:r>
              <a:rPr lang="en-US" dirty="0" smtClean="0"/>
              <a:t>Healthcare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Open Projects</a:t>
            </a:r>
          </a:p>
          <a:p>
            <a:pPr lvl="1"/>
            <a:r>
              <a:rPr lang="en-US" dirty="0" smtClean="0"/>
              <a:t>GhostNet</a:t>
            </a:r>
          </a:p>
          <a:p>
            <a:pPr lvl="1"/>
            <a:r>
              <a:rPr lang="en-US" dirty="0" smtClean="0"/>
              <a:t>Sinjar Records</a:t>
            </a:r>
          </a:p>
          <a:p>
            <a:pPr lvl="1"/>
            <a:r>
              <a:rPr lang="en-US" dirty="0" err="1" smtClean="0"/>
              <a:t>GreyGoose</a:t>
            </a:r>
            <a:endParaRPr lang="en-US" dirty="0" smtClean="0"/>
          </a:p>
          <a:p>
            <a:pPr lvl="1"/>
            <a:r>
              <a:rPr lang="en-US" dirty="0" smtClean="0"/>
              <a:t>CPI’s subprime meltdown</a:t>
            </a:r>
          </a:p>
          <a:p>
            <a:endParaRPr lang="en-US" dirty="0"/>
          </a:p>
        </p:txBody>
      </p:sp>
      <p:pic>
        <p:nvPicPr>
          <p:cNvPr id="5" name="Picture 4" descr="slide8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9630" y="1798637"/>
            <a:ext cx="5355770" cy="299923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/>
          <a:lstStyle/>
          <a:p>
            <a:pPr algn="l"/>
            <a:r>
              <a:rPr lang="en-US" dirty="0" smtClean="0"/>
              <a:t>Who Broke Into The Computer?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711257"/>
            <a:ext cx="5330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Office of His Holiness The Dalai Lama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185795">
            <a:off x="3010437" y="2963214"/>
            <a:ext cx="381000" cy="482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190584">
            <a:off x="5038362" y="2586856"/>
            <a:ext cx="776446" cy="2282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276767">
            <a:off x="5190762" y="2739256"/>
            <a:ext cx="776446" cy="2282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276767">
            <a:off x="5051694" y="2813403"/>
            <a:ext cx="93306" cy="128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276767">
            <a:off x="5699314" y="3173370"/>
            <a:ext cx="165491" cy="128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276767">
            <a:off x="5259438" y="3509732"/>
            <a:ext cx="635245" cy="12836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lide4-0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8"/>
            <a:ext cx="9144000" cy="512063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" y="672795"/>
            <a:ext cx="7648862" cy="437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/>
          <a:lstStyle/>
          <a:p>
            <a:pPr algn="l"/>
            <a:r>
              <a:rPr lang="en-US" dirty="0" smtClean="0"/>
              <a:t>Palantir Reveals… GhostNet</a:t>
            </a:r>
            <a:endParaRPr lang="en-US" dirty="0"/>
          </a:p>
        </p:txBody>
      </p:sp>
      <p:pic>
        <p:nvPicPr>
          <p:cNvPr id="4" name="Picture 3" descr="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906779"/>
            <a:ext cx="5304970" cy="3050858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" y="672795"/>
            <a:ext cx="7648862" cy="4370386"/>
          </a:xfrm>
          <a:prstGeom prst="rect">
            <a:avLst/>
          </a:prstGeom>
        </p:spPr>
      </p:pic>
      <p:pic>
        <p:nvPicPr>
          <p:cNvPr id="4" name="Picture 3" descr="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7671" y="906539"/>
            <a:ext cx="5304402" cy="305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/>
          <a:lstStyle/>
          <a:p>
            <a:pPr algn="l"/>
            <a:r>
              <a:rPr lang="en-US" dirty="0" smtClean="0"/>
              <a:t>Palantir Connects…</a:t>
            </a:r>
            <a:endParaRPr lang="en-US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" y="672795"/>
            <a:ext cx="7648862" cy="4370386"/>
          </a:xfrm>
          <a:prstGeom prst="rect">
            <a:avLst/>
          </a:prstGeom>
        </p:spPr>
      </p:pic>
      <p:pic>
        <p:nvPicPr>
          <p:cNvPr id="4" name="Picture 3" descr="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301" y="899104"/>
            <a:ext cx="5310120" cy="3053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/>
          <a:lstStyle/>
          <a:p>
            <a:pPr algn="l"/>
            <a:r>
              <a:rPr lang="en-US" dirty="0" smtClean="0"/>
              <a:t>Palantir Explains…</a:t>
            </a:r>
            <a:endParaRPr lang="en-US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8712200" cy="497762"/>
          </a:xfrm>
        </p:spPr>
        <p:txBody>
          <a:bodyPr/>
          <a:lstStyle/>
          <a:p>
            <a:pPr algn="l"/>
            <a:r>
              <a:rPr lang="en-US" dirty="0" smtClean="0"/>
              <a:t>And now…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Analyze</a:t>
            </a:r>
            <a:r>
              <a:rPr lang="en-US" dirty="0" smtClean="0"/>
              <a:t>The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rgbClr val="00B0F0"/>
                </a:solidFill>
              </a:rPr>
              <a:t>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 descr="Analysis For the People, By the Peop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08037"/>
            <a:ext cx="8592766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6623"/>
            <a:ext cx="6705600" cy="651414"/>
          </a:xfrm>
        </p:spPr>
        <p:txBody>
          <a:bodyPr/>
          <a:lstStyle/>
          <a:p>
            <a:r>
              <a:rPr lang="en-US" dirty="0" smtClean="0"/>
              <a:t>Because Government is a Platform… </a:t>
            </a:r>
            <a:br>
              <a:rPr lang="en-US" dirty="0" smtClean="0"/>
            </a:br>
            <a:r>
              <a:rPr lang="en-US" dirty="0" smtClean="0"/>
              <a:t>and there is a lot of Data</a:t>
            </a:r>
            <a:r>
              <a:rPr lang="en-US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gov</a:t>
            </a:r>
            <a:endParaRPr lang="en-US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28" y="966788"/>
            <a:ext cx="8455781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Palantir Analysis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884237"/>
            <a:ext cx="5257800" cy="3962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Used by the governments of the western world and their allies to collaborate over complex data sets </a:t>
            </a:r>
          </a:p>
          <a:p>
            <a:endParaRPr lang="en-US" sz="1600" dirty="0" smtClean="0"/>
          </a:p>
          <a:p>
            <a:r>
              <a:rPr lang="en-US" sz="1600" dirty="0" smtClean="0"/>
              <a:t>Replaces billion dollar programs at 5% the cost, 1% the time, and works out of the box (0% of the risk)</a:t>
            </a:r>
          </a:p>
          <a:p>
            <a:endParaRPr lang="en-US" sz="1100" dirty="0" smtClean="0"/>
          </a:p>
          <a:p>
            <a:r>
              <a:rPr lang="en-US" sz="1600" dirty="0" smtClean="0"/>
              <a:t>Created in 2004 by the co-founder of PayPal and a team of Stanford computer scientists</a:t>
            </a:r>
          </a:p>
          <a:p>
            <a:endParaRPr lang="en-US" sz="1100" dirty="0" smtClean="0"/>
          </a:p>
          <a:p>
            <a:r>
              <a:rPr lang="en-US" sz="1600" dirty="0" smtClean="0"/>
              <a:t>Integrates data sets of various sizes— from a few thousand records to hundreds of millions records– for thousands of analysts to collaborate on</a:t>
            </a:r>
          </a:p>
          <a:p>
            <a:endParaRPr lang="en-US" sz="1100" dirty="0" smtClean="0"/>
          </a:p>
          <a:p>
            <a:r>
              <a:rPr lang="en-US" sz="1600" dirty="0" smtClean="0"/>
              <a:t>Lies beyond the skill of typical coders to create</a:t>
            </a:r>
          </a:p>
        </p:txBody>
      </p:sp>
      <p:pic>
        <p:nvPicPr>
          <p:cNvPr id="1026" name="Picture 2" descr="C:\Documents and Settings\ssankar\Desktop\download97wgf151228\Bat-Signal-conc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9037"/>
            <a:ext cx="37147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 the People, By the People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22437"/>
            <a:ext cx="72536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PayPal &gt;&gt;&gt;&gt;&gt; Palantir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8534400" cy="37338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PayPal wasn’t about sending money; it was about sending money without being </a:t>
            </a:r>
            <a:r>
              <a:rPr lang="en-US" sz="2800" dirty="0" smtClean="0">
                <a:solidFill>
                  <a:srgbClr val="FF0000"/>
                </a:solidFill>
              </a:rPr>
              <a:t>defrauded by the Russian mob</a:t>
            </a:r>
            <a:r>
              <a:rPr lang="en-US" sz="2800" dirty="0" smtClean="0"/>
              <a:t>.</a:t>
            </a:r>
          </a:p>
          <a:p>
            <a:pPr lvl="0"/>
            <a:endParaRPr lang="en-US" sz="2800" dirty="0" smtClean="0"/>
          </a:p>
        </p:txBody>
      </p:sp>
      <p:pic>
        <p:nvPicPr>
          <p:cNvPr id="6" name="Picture 5" descr="slide5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874837"/>
            <a:ext cx="6248400" cy="3499103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5740400" cy="497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AI/Machine Learning Isn’t Enough...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4876800" cy="3962400"/>
          </a:xfrm>
        </p:spPr>
        <p:txBody>
          <a:bodyPr>
            <a:noAutofit/>
          </a:bodyPr>
          <a:lstStyle/>
          <a:p>
            <a:pPr lvl="0"/>
            <a:endParaRPr lang="en-US" sz="2400" b="1" dirty="0" smtClean="0">
              <a:solidFill>
                <a:prstClr val="white"/>
              </a:solidFill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strike="sngStrik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Artificial Intelligence </a:t>
            </a:r>
            <a:r>
              <a:rPr lang="en-US" sz="2400" b="1" strike="sngStrike" dirty="0" smtClean="0">
                <a:solidFill>
                  <a:prstClr val="white"/>
                </a:solidFill>
              </a:rPr>
              <a:t>(AI</a:t>
            </a:r>
            <a:r>
              <a:rPr lang="en-US" sz="2400" b="1" strike="sngStrike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/>
              <a:t> </a:t>
            </a:r>
          </a:p>
          <a:p>
            <a:pPr lvl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Intelligence </a:t>
            </a:r>
            <a:r>
              <a:rPr lang="en-US" sz="2400" b="1" dirty="0" smtClean="0">
                <a:solidFill>
                  <a:srgbClr val="FF0000"/>
                </a:solidFill>
              </a:rPr>
              <a:t>Augmentation </a:t>
            </a:r>
            <a:r>
              <a:rPr lang="en-US" sz="2400" b="1" dirty="0" smtClean="0">
                <a:solidFill>
                  <a:prstClr val="white"/>
                </a:solidFill>
              </a:rPr>
              <a:t>(IA) </a:t>
            </a:r>
          </a:p>
          <a:p>
            <a:pPr lvl="1"/>
            <a:endParaRPr lang="en-US" sz="2000" dirty="0" smtClean="0">
              <a:solidFill>
                <a:prstClr val="white"/>
              </a:solidFill>
            </a:endParaRPr>
          </a:p>
          <a:p>
            <a:pPr lvl="1"/>
            <a:endParaRPr lang="en-US" sz="2000" dirty="0" smtClean="0">
              <a:solidFill>
                <a:prstClr val="white"/>
              </a:solidFill>
            </a:endParaRPr>
          </a:p>
          <a:p>
            <a:pPr lvl="1"/>
            <a:endParaRPr lang="en-US" sz="2000" dirty="0" smtClean="0">
              <a:solidFill>
                <a:prstClr val="white"/>
              </a:solidFill>
            </a:endParaRPr>
          </a:p>
          <a:p>
            <a:pPr lvl="1"/>
            <a:endParaRPr lang="en-US" sz="2000" dirty="0" smtClean="0">
              <a:solidFill>
                <a:prstClr val="white"/>
              </a:solidFill>
            </a:endParaRPr>
          </a:p>
          <a:p>
            <a:r>
              <a:rPr lang="en-US" sz="2000" dirty="0" smtClean="0"/>
              <a:t>Machines couldn’t catch the fraud, Humans couldn’t scale to the data</a:t>
            </a:r>
          </a:p>
        </p:txBody>
      </p:sp>
      <p:pic>
        <p:nvPicPr>
          <p:cNvPr id="5" name="Picture 4" descr="ConfusedBotWhite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38800" y="655637"/>
            <a:ext cx="3429000" cy="3996165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ssankar\My Documents\Palantir\Images\Search Around New only with dbs.jpg"/>
          <p:cNvPicPr>
            <a:picLocks noChangeAspect="1" noChangeArrowheads="1"/>
          </p:cNvPicPr>
          <p:nvPr/>
        </p:nvPicPr>
        <p:blipFill>
          <a:blip r:embed="rId3" cstate="print">
            <a:lum bright="-72000"/>
          </a:blip>
          <a:srcRect/>
          <a:stretch>
            <a:fillRect/>
          </a:stretch>
        </p:blipFill>
        <p:spPr bwMode="auto">
          <a:xfrm>
            <a:off x="40017" y="427037"/>
            <a:ext cx="9027783" cy="46549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731837"/>
            <a:ext cx="8305800" cy="35381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Human-Driven Analysis</a:t>
            </a:r>
          </a:p>
          <a:p>
            <a:r>
              <a:rPr lang="en-US" sz="2800" dirty="0" smtClean="0"/>
              <a:t>Using the Computer as a massive lever</a:t>
            </a:r>
          </a:p>
          <a:p>
            <a:r>
              <a:rPr lang="en-US" sz="2800" dirty="0" smtClean="0"/>
              <a:t>Augmenting Human Intelligence</a:t>
            </a:r>
            <a:endParaRPr lang="en-US" sz="28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557" y="651016"/>
            <a:ext cx="7467600" cy="41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6623"/>
            <a:ext cx="6807200" cy="497762"/>
          </a:xfrm>
        </p:spPr>
        <p:txBody>
          <a:bodyPr/>
          <a:lstStyle/>
          <a:p>
            <a:r>
              <a:rPr lang="en-US" dirty="0" smtClean="0"/>
              <a:t>Founded to Solve Our Nation’s Hard Problems</a:t>
            </a:r>
            <a:endParaRPr lang="en-US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623"/>
            <a:ext cx="8763000" cy="497762"/>
          </a:xfrm>
        </p:spPr>
        <p:txBody>
          <a:bodyPr/>
          <a:lstStyle/>
          <a:p>
            <a:pPr algn="l"/>
            <a:r>
              <a:rPr lang="en-US" dirty="0" smtClean="0"/>
              <a:t>Escaping The False Tradeoff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860" y="43894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Protecting Civil Liberties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050" y="827087"/>
            <a:ext cx="3517900" cy="346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210343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Combating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Terrorism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846137"/>
            <a:ext cx="3517900" cy="34671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6623"/>
            <a:ext cx="8763000" cy="1108614"/>
          </a:xfrm>
        </p:spPr>
        <p:txBody>
          <a:bodyPr/>
          <a:lstStyle/>
          <a:p>
            <a:pPr algn="ctr"/>
            <a:r>
              <a:rPr lang="en-US" dirty="0" smtClean="0"/>
              <a:t>Same Problem, Different Mission, </a:t>
            </a:r>
            <a:br>
              <a:rPr lang="en-US" dirty="0" smtClean="0"/>
            </a:br>
            <a:r>
              <a:rPr lang="en-US" strike="sngStrike" dirty="0" smtClean="0"/>
              <a:t>Different Bespoke Project</a:t>
            </a:r>
            <a:r>
              <a:rPr lang="en-US" dirty="0" smtClean="0"/>
              <a:t>… Same Product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Products, not Projects</a:t>
            </a:r>
            <a:endParaRPr lang="en-US" dirty="0"/>
          </a:p>
        </p:txBody>
      </p:sp>
      <p:pic>
        <p:nvPicPr>
          <p:cNvPr id="6" name="Content Placeholder 5" descr="Palantir System Concept 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702" y="1446211"/>
            <a:ext cx="8325098" cy="3476626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</a:t>
            </a:r>
          </a:p>
        </p:txBody>
      </p:sp>
      <p:pic>
        <p:nvPicPr>
          <p:cNvPr id="10243" name="Content Placeholder 4" descr="fourpillars-slide1b-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" b="-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038600" y="2255837"/>
            <a:ext cx="990600" cy="1143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55837"/>
            <a:ext cx="914400" cy="115346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2222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324</Words>
  <Application>Microsoft Office PowerPoint</Application>
  <PresentationFormat>Custom</PresentationFormat>
  <Paragraphs>76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The Palantir Seeing Stone</vt:lpstr>
      <vt:lpstr>The Palantir Analysis Platform</vt:lpstr>
      <vt:lpstr>PayPal &gt;&gt;&gt;&gt;&gt; Palantir</vt:lpstr>
      <vt:lpstr>AI/Machine Learning Isn’t Enough...</vt:lpstr>
      <vt:lpstr>What Does Work?</vt:lpstr>
      <vt:lpstr>Founded to Solve Our Nation’s Hard Problems</vt:lpstr>
      <vt:lpstr>Escaping The False Tradeoff</vt:lpstr>
      <vt:lpstr>Same Problem, Different Mission,  Different Bespoke Project… Same Product  Products, not Projects</vt:lpstr>
      <vt:lpstr>Data Integration</vt:lpstr>
      <vt:lpstr>Search and Discovery</vt:lpstr>
      <vt:lpstr>Knowledge Management</vt:lpstr>
      <vt:lpstr>Collaboration</vt:lpstr>
      <vt:lpstr>Projects</vt:lpstr>
      <vt:lpstr>Who Broke Into The Computer?</vt:lpstr>
      <vt:lpstr>Palantir Reveals… GhostNet</vt:lpstr>
      <vt:lpstr>Palantir Connects…</vt:lpstr>
      <vt:lpstr>Palantir Explains…</vt:lpstr>
      <vt:lpstr>And now…   AnalyzeThe.US </vt:lpstr>
      <vt:lpstr>Because Government is a Platform…  and there is a lot of Data.gov</vt:lpstr>
      <vt:lpstr>Analysis For the People, By the People</vt:lpstr>
    </vt:vector>
  </TitlesOfParts>
  <Company>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Paradigm</dc:title>
  <dc:creator>Colin Anderson</dc:creator>
  <cp:lastModifiedBy>Alex Fishman</cp:lastModifiedBy>
  <cp:revision>256</cp:revision>
  <dcterms:created xsi:type="dcterms:W3CDTF">2009-07-03T02:24:57Z</dcterms:created>
  <dcterms:modified xsi:type="dcterms:W3CDTF">2009-09-07T00:21:23Z</dcterms:modified>
</cp:coreProperties>
</file>